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Default Extension="vml" ContentType="application/vnd.openxmlformats-officedocument.vmlDrawing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sldIdLst>
    <p:sldId id="257" r:id="rId2"/>
    <p:sldId id="300" r:id="rId3"/>
    <p:sldId id="301" r:id="rId4"/>
    <p:sldId id="258" r:id="rId5"/>
    <p:sldId id="259" r:id="rId6"/>
    <p:sldId id="261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69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7" r:id="rId30"/>
    <p:sldId id="283" r:id="rId31"/>
    <p:sldId id="284" r:id="rId32"/>
    <p:sldId id="292" r:id="rId33"/>
    <p:sldId id="285" r:id="rId34"/>
    <p:sldId id="295" r:id="rId35"/>
    <p:sldId id="288" r:id="rId36"/>
    <p:sldId id="296" r:id="rId37"/>
    <p:sldId id="289" r:id="rId38"/>
    <p:sldId id="297" r:id="rId39"/>
    <p:sldId id="290" r:id="rId40"/>
    <p:sldId id="291" r:id="rId41"/>
    <p:sldId id="298" r:id="rId42"/>
    <p:sldId id="299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978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7" Type="http://schemas.openxmlformats.org/officeDocument/2006/relationships/image" Target="../media/image22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6" Type="http://schemas.openxmlformats.org/officeDocument/2006/relationships/image" Target="../media/image21.wmf"/><Relationship Id="rId5" Type="http://schemas.openxmlformats.org/officeDocument/2006/relationships/image" Target="../media/image20.wmf"/><Relationship Id="rId4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096679-8A0B-4827-942A-1D81EE4AED05}" type="datetimeFigureOut">
              <a:rPr lang="en-IN" smtClean="0"/>
              <a:pPr/>
              <a:t>04-05-2015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F3D705-E31C-42F2-98FD-2AAFFE90F67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498006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Mar 2015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Decision Trees and Random Forests / Debdoot Sheet / MLCN2015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Mar 2015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Decision Trees and Random Forests / Debdoot Sheet / MLCN2015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Mar 2015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Decision Trees and Random Forests / Debdoot Sheet / MLCN2015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16832"/>
            <a:ext cx="4038600" cy="420933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16832"/>
            <a:ext cx="4038600" cy="420933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Mar 2015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Decision Trees and Random Forests / Debdoot Sheet / MLCN2015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25142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64903"/>
            <a:ext cx="4040188" cy="35612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916832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64903"/>
            <a:ext cx="4041775" cy="35612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Mar 2015</a:t>
            </a:r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Decision Trees and Random Forests / Debdoot Sheet / MLCN2015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Mar 2015</a:t>
            </a: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Decision Trees and Random Forests / Debdoot Sheet / MLCN2015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Mar 2015</a:t>
            </a:r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Decision Trees and Random Forests / Debdoot Sheet / MLCN2015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98798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08720"/>
            <a:ext cx="5111750" cy="521744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060848"/>
            <a:ext cx="3008313" cy="40653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Mar 2015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Decision Trees and Random Forests / Debdoot Sheet / MLCN2015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08719"/>
            <a:ext cx="5486400" cy="381885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Mar 2015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Decision Trees and Random Forests / Debdoot Sheet / MLCN2015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1008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60848"/>
            <a:ext cx="8229600" cy="4065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70C0"/>
                </a:solidFill>
              </a:defRPr>
            </a:lvl1pPr>
          </a:lstStyle>
          <a:p>
            <a:r>
              <a:rPr lang="en-US" smtClean="0"/>
              <a:t>1 Mar 2015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83768" y="6356350"/>
            <a:ext cx="4176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70C0"/>
                </a:solidFill>
              </a:defRPr>
            </a:lvl1pPr>
          </a:lstStyle>
          <a:p>
            <a:r>
              <a:rPr lang="en-IN" smtClean="0"/>
              <a:t>Decision Trees and Random Forests / Debdoot Sheet / MLCN2015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70C0"/>
                </a:solidFill>
              </a:defRPr>
            </a:lvl1pPr>
          </a:lstStyle>
          <a:p>
            <a:fld id="{A1025AC6-8FFC-4A4E-80CE-34B57764A33F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Relationship Id="rId9" Type="http://schemas.openxmlformats.org/officeDocument/2006/relationships/oleObject" Target="../embeddings/oleObject7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gif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jpe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11" Type="http://schemas.openxmlformats.org/officeDocument/2006/relationships/image" Target="../media/image50.jpe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gif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lum bright="40000" contrast="-40000"/>
          </a:blip>
          <a:srcRect l="16933" t="1120" b="2315"/>
          <a:stretch>
            <a:fillRect/>
          </a:stretch>
        </p:blipFill>
        <p:spPr bwMode="auto">
          <a:xfrm rot="20356690">
            <a:off x="-1289695" y="1531184"/>
            <a:ext cx="4000072" cy="3927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Decision Trees and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Random Forests</a:t>
            </a:r>
            <a:endParaRPr kumimoji="0" lang="en-IN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Dr. </a:t>
            </a: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Debdoot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Sheet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Assistant Professor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Department of Electrical Engineering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Indian Institute of Technology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Kharagpur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www.facweb.iitkgp.ernet.in/~debdoot/</a:t>
            </a: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2" descr="C:\Users\Debdoot Sheet\Downloads\qrcode.23517211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lumMod val="75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020272" y="3789040"/>
            <a:ext cx="1905000" cy="1905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Forming a Decision Tree</a:t>
            </a:r>
            <a:endParaRPr lang="en-IN" dirty="0"/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51750"/>
          <a:stretch>
            <a:fillRect/>
          </a:stretch>
        </p:blipFill>
        <p:spPr bwMode="auto">
          <a:xfrm>
            <a:off x="395536" y="1916832"/>
            <a:ext cx="3970784" cy="39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 r="47501"/>
          <a:stretch>
            <a:fillRect/>
          </a:stretch>
        </p:blipFill>
        <p:spPr bwMode="auto">
          <a:xfrm>
            <a:off x="4644008" y="1968960"/>
            <a:ext cx="4320480" cy="39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Mar 2015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10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Decision Trees and Random Forests / Debdoot Sheet / MLCN2015</a:t>
            </a:r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Step 1: </a:t>
            </a:r>
            <a:r>
              <a:rPr lang="en-US" dirty="0" smtClean="0"/>
              <a:t>Split Function at Node</a:t>
            </a:r>
            <a:endParaRPr lang="en-IN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r="67500"/>
          <a:stretch>
            <a:fillRect/>
          </a:stretch>
        </p:blipFill>
        <p:spPr bwMode="auto">
          <a:xfrm>
            <a:off x="323528" y="2276872"/>
            <a:ext cx="2674640" cy="270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32398" r="31727"/>
          <a:stretch>
            <a:fillRect/>
          </a:stretch>
        </p:blipFill>
        <p:spPr bwMode="auto">
          <a:xfrm>
            <a:off x="3142184" y="2276872"/>
            <a:ext cx="2952328" cy="270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68171"/>
          <a:stretch>
            <a:fillRect/>
          </a:stretch>
        </p:blipFill>
        <p:spPr bwMode="auto">
          <a:xfrm>
            <a:off x="6238528" y="2276872"/>
            <a:ext cx="2619400" cy="270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12324" y="5013176"/>
            <a:ext cx="20970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Axis aligned split</a:t>
            </a:r>
            <a:endParaRPr lang="en-IN" sz="20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9892" y="5013176"/>
            <a:ext cx="1596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Oblique split</a:t>
            </a:r>
            <a:endParaRPr lang="en-IN" sz="20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63824" y="5013176"/>
            <a:ext cx="1968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Polynomial split</a:t>
            </a:r>
            <a:endParaRPr lang="en-IN" sz="2000" dirty="0">
              <a:latin typeface="+mj-lt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Mar 2015</a:t>
            </a:r>
            <a:endParaRPr lang="en-IN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11</a:t>
            </a:fld>
            <a:endParaRPr lang="en-IN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Decision Trees and Random Forests / Debdoot Sheet / MLCN2015</a:t>
            </a:r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Step 2:</a:t>
            </a:r>
            <a:r>
              <a:rPr lang="en-US" dirty="0" smtClean="0"/>
              <a:t> Assessing Purity of Split</a:t>
            </a:r>
            <a:endParaRPr lang="en-IN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090" y="1975646"/>
            <a:ext cx="8906406" cy="4045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Mar 2015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12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Decision Trees and Random Forests / Debdoot Sheet / MLCN2015</a:t>
            </a:r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Cost function </a:t>
            </a:r>
            <a:r>
              <a:rPr lang="en-US" dirty="0" smtClean="0"/>
              <a:t>for Split Purity</a:t>
            </a:r>
            <a:endParaRPr lang="en-IN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grayscl/>
            <a:lum bright="-20000" contrast="40000"/>
          </a:blip>
          <a:srcRect l="7254" r="14908"/>
          <a:stretch>
            <a:fillRect/>
          </a:stretch>
        </p:blipFill>
        <p:spPr bwMode="auto">
          <a:xfrm>
            <a:off x="3995936" y="2492896"/>
            <a:ext cx="4248472" cy="147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lum bright="-20000" contrast="40000"/>
          </a:blip>
          <a:srcRect l="5768" r="8325"/>
          <a:stretch>
            <a:fillRect/>
          </a:stretch>
        </p:blipFill>
        <p:spPr bwMode="auto">
          <a:xfrm>
            <a:off x="3995936" y="4653296"/>
            <a:ext cx="4824536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rcRect r="65963"/>
          <a:stretch>
            <a:fillRect/>
          </a:stretch>
        </p:blipFill>
        <p:spPr bwMode="auto">
          <a:xfrm>
            <a:off x="899592" y="1844824"/>
            <a:ext cx="2448272" cy="2403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rcRect l="33829"/>
          <a:stretch>
            <a:fillRect/>
          </a:stretch>
        </p:blipFill>
        <p:spPr bwMode="auto">
          <a:xfrm>
            <a:off x="323528" y="4437112"/>
            <a:ext cx="3515428" cy="1775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923928" y="2247255"/>
            <a:ext cx="3950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Entropy of class distribution</a:t>
            </a:r>
            <a:endParaRPr lang="en-IN" sz="24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23928" y="4263479"/>
            <a:ext cx="2460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Information Gain</a:t>
            </a:r>
            <a:endParaRPr lang="en-IN" sz="2400" dirty="0">
              <a:latin typeface="+mj-lt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Mar 2015</a:t>
            </a:r>
            <a:endParaRPr lang="en-IN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13</a:t>
            </a:fld>
            <a:endParaRPr lang="en-IN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Decision Trees and Random Forests / Debdoot Sheet / MLCN2015</a:t>
            </a:r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Step 3:</a:t>
            </a:r>
            <a:r>
              <a:rPr lang="en-US" dirty="0" smtClean="0"/>
              <a:t> Selecting Optimum Split</a:t>
            </a:r>
            <a:endParaRPr lang="en-IN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416075" y="2564904"/>
            <a:ext cx="5400600" cy="0"/>
          </a:xfrm>
          <a:prstGeom prst="line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5400000">
            <a:off x="-383925" y="4365304"/>
            <a:ext cx="3600000" cy="0"/>
          </a:xfrm>
          <a:prstGeom prst="line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632099" y="1988840"/>
          <a:ext cx="618356" cy="549650"/>
        </p:xfrm>
        <a:graphic>
          <a:graphicData uri="http://schemas.openxmlformats.org/presentationml/2006/ole">
            <p:oleObj spid="_x0000_s3109" name="Equation" r:id="rId3" imgW="228501" imgH="203112" progId="Equation.3">
              <p:embed/>
            </p:oleObj>
          </a:graphicData>
        </a:graphic>
      </p:graphicFrame>
      <p:graphicFrame>
        <p:nvGraphicFramePr>
          <p:cNvPr id="3075" name="Object 3"/>
          <p:cNvGraphicFramePr>
            <a:graphicFrameLocks noChangeAspect="1"/>
          </p:cNvGraphicFramePr>
          <p:nvPr/>
        </p:nvGraphicFramePr>
        <p:xfrm>
          <a:off x="2462709" y="1989138"/>
          <a:ext cx="685800" cy="549275"/>
        </p:xfrm>
        <a:graphic>
          <a:graphicData uri="http://schemas.openxmlformats.org/presentationml/2006/ole">
            <p:oleObj spid="_x0000_s3110" name="Equation" r:id="rId4" imgW="253780" imgH="203024" progId="Equation.3">
              <p:embed/>
            </p:oleObj>
          </a:graphicData>
        </a:graphic>
      </p:graphicFrame>
      <p:graphicFrame>
        <p:nvGraphicFramePr>
          <p:cNvPr id="3076" name="Object 4"/>
          <p:cNvGraphicFramePr>
            <a:graphicFrameLocks noChangeAspect="1"/>
          </p:cNvGraphicFramePr>
          <p:nvPr/>
        </p:nvGraphicFramePr>
        <p:xfrm>
          <a:off x="3288283" y="1989138"/>
          <a:ext cx="652463" cy="549275"/>
        </p:xfrm>
        <a:graphic>
          <a:graphicData uri="http://schemas.openxmlformats.org/presentationml/2006/ole">
            <p:oleObj spid="_x0000_s3111" name="Equation" r:id="rId5" imgW="241195" imgH="203112" progId="Equation.3">
              <p:embed/>
            </p:oleObj>
          </a:graphicData>
        </a:graphic>
      </p:graphicFrame>
      <p:graphicFrame>
        <p:nvGraphicFramePr>
          <p:cNvPr id="3077" name="Object 5"/>
          <p:cNvGraphicFramePr>
            <a:graphicFrameLocks noChangeAspect="1"/>
          </p:cNvGraphicFramePr>
          <p:nvPr/>
        </p:nvGraphicFramePr>
        <p:xfrm>
          <a:off x="5877421" y="1989138"/>
          <a:ext cx="685800" cy="549275"/>
        </p:xfrm>
        <a:graphic>
          <a:graphicData uri="http://schemas.openxmlformats.org/presentationml/2006/ole">
            <p:oleObj spid="_x0000_s3112" name="Equation" r:id="rId6" imgW="253780" imgH="203024" progId="Equation.3">
              <p:embed/>
            </p:oleObj>
          </a:graphicData>
        </a:graphic>
      </p:graphicFrame>
      <p:cxnSp>
        <p:nvCxnSpPr>
          <p:cNvPr id="12" name="Straight Connector 11"/>
          <p:cNvCxnSpPr/>
          <p:nvPr/>
        </p:nvCxnSpPr>
        <p:spPr>
          <a:xfrm rot="5400000">
            <a:off x="408163" y="4364904"/>
            <a:ext cx="3600000" cy="0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1272259" y="4364904"/>
            <a:ext cx="3600000" cy="0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2208363" y="4364904"/>
            <a:ext cx="3600000" cy="0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4008562" y="4364904"/>
            <a:ext cx="3600000" cy="0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416075" y="3284984"/>
            <a:ext cx="5400600" cy="0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16075" y="3933056"/>
            <a:ext cx="5400600" cy="0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416075" y="5301208"/>
            <a:ext cx="5400600" cy="0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78" name="Object 6"/>
          <p:cNvGraphicFramePr>
            <a:graphicFrameLocks noChangeAspect="1"/>
          </p:cNvGraphicFramePr>
          <p:nvPr/>
        </p:nvGraphicFramePr>
        <p:xfrm>
          <a:off x="870446" y="2620963"/>
          <a:ext cx="411163" cy="582612"/>
        </p:xfrm>
        <a:graphic>
          <a:graphicData uri="http://schemas.openxmlformats.org/presentationml/2006/ole">
            <p:oleObj spid="_x0000_s3113" name="Equation" r:id="rId7" imgW="152268" imgH="215713" progId="Equation.3">
              <p:embed/>
            </p:oleObj>
          </a:graphicData>
        </a:graphic>
      </p:graphicFrame>
      <p:graphicFrame>
        <p:nvGraphicFramePr>
          <p:cNvPr id="3079" name="Object 7"/>
          <p:cNvGraphicFramePr>
            <a:graphicFrameLocks noChangeAspect="1"/>
          </p:cNvGraphicFramePr>
          <p:nvPr/>
        </p:nvGraphicFramePr>
        <p:xfrm>
          <a:off x="827584" y="3284538"/>
          <a:ext cx="479425" cy="582612"/>
        </p:xfrm>
        <a:graphic>
          <a:graphicData uri="http://schemas.openxmlformats.org/presentationml/2006/ole">
            <p:oleObj spid="_x0000_s3114" name="Equation" r:id="rId8" imgW="177569" imgH="215619" progId="Equation.3">
              <p:embed/>
            </p:oleObj>
          </a:graphicData>
        </a:graphic>
      </p:graphicFrame>
      <p:graphicFrame>
        <p:nvGraphicFramePr>
          <p:cNvPr id="3080" name="Object 8"/>
          <p:cNvGraphicFramePr>
            <a:graphicFrameLocks noChangeAspect="1"/>
          </p:cNvGraphicFramePr>
          <p:nvPr/>
        </p:nvGraphicFramePr>
        <p:xfrm>
          <a:off x="827584" y="5351463"/>
          <a:ext cx="479425" cy="615950"/>
        </p:xfrm>
        <a:graphic>
          <a:graphicData uri="http://schemas.openxmlformats.org/presentationml/2006/ole">
            <p:oleObj spid="_x0000_s3115" name="Equation" r:id="rId9" imgW="177646" imgH="228402" progId="Equation.3">
              <p:embed/>
            </p:oleObj>
          </a:graphicData>
        </a:graphic>
      </p:graphicFrame>
      <p:sp>
        <p:nvSpPr>
          <p:cNvPr id="22" name="Rectangle 21"/>
          <p:cNvSpPr/>
          <p:nvPr/>
        </p:nvSpPr>
        <p:spPr>
          <a:xfrm>
            <a:off x="3072259" y="3284984"/>
            <a:ext cx="936104" cy="6480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/>
          <p:cNvSpPr txBox="1"/>
          <p:nvPr/>
        </p:nvSpPr>
        <p:spPr>
          <a:xfrm>
            <a:off x="6444208" y="4263479"/>
            <a:ext cx="2186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Max. info. gain</a:t>
            </a:r>
            <a:endParaRPr lang="en-IN" sz="2400" dirty="0">
              <a:latin typeface="+mj-lt"/>
            </a:endParaRPr>
          </a:p>
        </p:txBody>
      </p:sp>
      <p:sp>
        <p:nvSpPr>
          <p:cNvPr id="24" name="Arc 23"/>
          <p:cNvSpPr/>
          <p:nvPr/>
        </p:nvSpPr>
        <p:spPr>
          <a:xfrm>
            <a:off x="3131840" y="2852936"/>
            <a:ext cx="3960440" cy="2664296"/>
          </a:xfrm>
          <a:prstGeom prst="arc">
            <a:avLst>
              <a:gd name="adj1" fmla="val 13154431"/>
              <a:gd name="adj2" fmla="val 0"/>
            </a:avLst>
          </a:prstGeom>
          <a:ln w="38100">
            <a:solidFill>
              <a:srgbClr val="FF0000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Mar 2015</a:t>
            </a:r>
            <a:endParaRPr lang="en-IN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14</a:t>
            </a:fld>
            <a:endParaRPr lang="en-IN"/>
          </a:p>
        </p:txBody>
      </p:sp>
      <p:sp>
        <p:nvSpPr>
          <p:cNvPr id="27" name="Footer Placeholder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Decision Trees and Random Forests / Debdoot Sheet / MLCN2015</a:t>
            </a:r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Step 4:</a:t>
            </a:r>
            <a:r>
              <a:rPr lang="en-US" dirty="0" smtClean="0"/>
              <a:t> Stopping Criteria</a:t>
            </a:r>
            <a:endParaRPr lang="en-IN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4625" b="8772"/>
          <a:stretch>
            <a:fillRect/>
          </a:stretch>
        </p:blipFill>
        <p:spPr bwMode="auto">
          <a:xfrm>
            <a:off x="247134" y="2386482"/>
            <a:ext cx="8645346" cy="3058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Mar 2015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15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Decision Trees and Random Forests / Debdoot Sheet / MLCN2015</a:t>
            </a:r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Step 5:</a:t>
            </a:r>
            <a:r>
              <a:rPr lang="en-US" dirty="0" smtClean="0"/>
              <a:t> Leaf Prediction Model</a:t>
            </a:r>
            <a:endParaRPr lang="en-IN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0000" contrast="20000"/>
          </a:blip>
          <a:srcRect l="41660"/>
          <a:stretch>
            <a:fillRect/>
          </a:stretch>
        </p:blipFill>
        <p:spPr bwMode="auto">
          <a:xfrm>
            <a:off x="1259632" y="1572988"/>
            <a:ext cx="6984776" cy="4808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Mar 2015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Decision Trees and Random Forests / Debdoot Sheet / MLCN2015</a:t>
            </a:r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Deploying a Decision Tree</a:t>
            </a:r>
            <a:endParaRPr lang="en-IN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lum bright="-20000" contrast="40000"/>
          </a:blip>
          <a:srcRect/>
          <a:stretch>
            <a:fillRect/>
          </a:stretch>
        </p:blipFill>
        <p:spPr bwMode="auto">
          <a:xfrm>
            <a:off x="457200" y="2462452"/>
            <a:ext cx="8229600" cy="3261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Mar 2015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Decision Trees and Random Forests / Debdoot Sheet / MLCN2015</a:t>
            </a:r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Mar 2015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Decision Trees and Random Forests / Debdoot Sheet / MLCN2015</a:t>
            </a:r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908720"/>
            <a:ext cx="8784976" cy="1008112"/>
          </a:xfrm>
        </p:spPr>
        <p:txBody>
          <a:bodyPr>
            <a:normAutofit/>
          </a:bodyPr>
          <a:lstStyle/>
          <a:p>
            <a:r>
              <a:rPr lang="en-US" dirty="0" smtClean="0"/>
              <a:t>Growing Multiple Trees in a Forest</a:t>
            </a:r>
            <a:endParaRPr lang="en-IN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190893"/>
            <a:ext cx="8229600" cy="380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483768" y="5909210"/>
            <a:ext cx="4375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Bagging – Bootstrapped Aggregation</a:t>
            </a:r>
            <a:endParaRPr lang="en-IN" sz="2000" dirty="0">
              <a:latin typeface="+mj-lt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Mar 2015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19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Decision Trees and Random Forests / Debdoot Sheet / MLCN2015</a:t>
            </a:r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E:\Pictures\20130409\IMGP4573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1389" y="2060575"/>
            <a:ext cx="6121222" cy="4065588"/>
          </a:xfrm>
          <a:prstGeom prst="rect">
            <a:avLst/>
          </a:prstGeom>
          <a:noFill/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980728"/>
            <a:ext cx="8229600" cy="100811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 ABOUT WALKING IN A FOREST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Mar 2015</a:t>
            </a:r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2</a:t>
            </a:fld>
            <a:endParaRPr lang="en-IN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Decision Trees and Random Forests / Debdoot Sheet / MLCN2015</a:t>
            </a:r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 Prediction Model</a:t>
            </a:r>
            <a:endParaRPr lang="en-IN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988840"/>
            <a:ext cx="8229600" cy="2905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lum bright="-20000" contrast="30000"/>
          </a:blip>
          <a:srcRect/>
          <a:stretch>
            <a:fillRect/>
          </a:stretch>
        </p:blipFill>
        <p:spPr bwMode="auto">
          <a:xfrm>
            <a:off x="2843808" y="5085184"/>
            <a:ext cx="3168364" cy="110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Mar 2015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20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Decision Trees and Random Forests / Debdoot Sheet / MLCN2015</a:t>
            </a:r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36712"/>
            <a:ext cx="9144000" cy="1008112"/>
          </a:xfrm>
        </p:spPr>
        <p:txBody>
          <a:bodyPr>
            <a:normAutofit/>
          </a:bodyPr>
          <a:lstStyle/>
          <a:p>
            <a:r>
              <a:rPr lang="en-US" dirty="0" smtClean="0"/>
              <a:t>What do we gain by using a Forest?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rcRect b="4527"/>
          <a:stretch>
            <a:fillRect/>
          </a:stretch>
        </p:blipFill>
        <p:spPr bwMode="auto">
          <a:xfrm>
            <a:off x="1475656" y="1772816"/>
            <a:ext cx="6264695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Mar 2015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Decision Trees and Random Forests / Debdoot Sheet / MLCN2015</a:t>
            </a:r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Noise Resilience and Topology Independence</a:t>
            </a:r>
            <a:endParaRPr lang="en-IN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9654" y="2060574"/>
            <a:ext cx="4584692" cy="4248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Mar 2015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Decision Trees and Random Forests / Debdoot Sheet / MLCN2015</a:t>
            </a:r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of Tree Depth</a:t>
            </a:r>
            <a:endParaRPr lang="en-IN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806012"/>
            <a:ext cx="5040560" cy="4574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Mar 2015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Decision Trees and Random Forests / Debdoot Sheet / MLCN2015</a:t>
            </a:r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of Split Function</a:t>
            </a:r>
            <a:endParaRPr lang="en-IN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4440" y="1844824"/>
            <a:ext cx="6704062" cy="4464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Mar 2015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Decision Trees and Random Forests / Debdoot Sheet / MLCN2015</a:t>
            </a:r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Margin</a:t>
            </a:r>
            <a:endParaRPr lang="en-IN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57749"/>
          <a:stretch>
            <a:fillRect/>
          </a:stretch>
        </p:blipFill>
        <p:spPr bwMode="auto">
          <a:xfrm>
            <a:off x="6192010" y="1772816"/>
            <a:ext cx="2628462" cy="4608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lum bright="-30000" contrast="40000"/>
          </a:blip>
          <a:srcRect l="914" t="11110" r="43301" b="25182"/>
          <a:stretch>
            <a:fillRect/>
          </a:stretch>
        </p:blipFill>
        <p:spPr bwMode="auto">
          <a:xfrm>
            <a:off x="316890" y="1817173"/>
            <a:ext cx="5191214" cy="4391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Mar 2015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Decision Trees and Random Forests / Debdoot Sheet / MLCN2015</a:t>
            </a:r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 vs. </a:t>
            </a:r>
            <a:r>
              <a:rPr lang="en-US" dirty="0" err="1" smtClean="0"/>
              <a:t>AdaBoost</a:t>
            </a:r>
            <a:endParaRPr lang="en-IN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8268" y="1844824"/>
            <a:ext cx="6797835" cy="4464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Mar 2015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Decision Trees and Random Forests / Debdoot Sheet / MLCN2015</a:t>
            </a:r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 vs. SVM</a:t>
            </a:r>
            <a:endParaRPr lang="en-IN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772816"/>
            <a:ext cx="7068190" cy="4541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Mar 2015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27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Decision Trees and Random Forests / Debdoot Sheet / MLCN2015</a:t>
            </a:r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Forest</a:t>
            </a:r>
            <a:endParaRPr lang="en-IN" dirty="0"/>
          </a:p>
        </p:txBody>
      </p:sp>
      <p:pic>
        <p:nvPicPr>
          <p:cNvPr id="2150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8506" y="2276872"/>
            <a:ext cx="8795982" cy="348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Mar 2015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28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Decision Trees and Random Forests / Debdoot Sheet / MLCN2015</a:t>
            </a:r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Manifold Forest</a:t>
            </a:r>
            <a:endParaRPr lang="en-IN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8191" y="1844824"/>
            <a:ext cx="8570183" cy="4464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Mar 2015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29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Decision Trees and Random Forests / Debdoot Sheet / MLCN2015</a:t>
            </a:r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50"/>
                </a:solidFill>
              </a:rPr>
              <a:t>IS ALL ABOUT</a:t>
            </a:r>
            <a:endParaRPr lang="en-IN" b="1" dirty="0">
              <a:solidFill>
                <a:srgbClr val="00B050"/>
              </a:solidFill>
            </a:endParaRP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r="67500" b="23300"/>
          <a:stretch>
            <a:fillRect/>
          </a:stretch>
        </p:blipFill>
        <p:spPr bwMode="auto">
          <a:xfrm>
            <a:off x="323528" y="2784614"/>
            <a:ext cx="2674640" cy="2228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33273" r="34352" b="23588"/>
          <a:stretch>
            <a:fillRect/>
          </a:stretch>
        </p:blipFill>
        <p:spPr bwMode="auto">
          <a:xfrm>
            <a:off x="3214192" y="2788806"/>
            <a:ext cx="2664296" cy="2220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66421" b="23877"/>
          <a:stretch>
            <a:fillRect/>
          </a:stretch>
        </p:blipFill>
        <p:spPr bwMode="auto">
          <a:xfrm>
            <a:off x="6094512" y="2792998"/>
            <a:ext cx="2763416" cy="221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Mar 2015</a:t>
            </a:r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3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Decision Trees and Random Forests / Debdoot Sheet / MLCN2015</a:t>
            </a:r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Scenarios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the Brainstorming (Break)!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Mar 2015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30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Decision Trees and Random Forests / Debdoot Sheet / MLCN2015</a:t>
            </a:r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Gaming – </a:t>
            </a:r>
            <a:r>
              <a:rPr lang="en-US" dirty="0" err="1" smtClean="0"/>
              <a:t>Kinect</a:t>
            </a:r>
            <a:r>
              <a:rPr lang="en-US" dirty="0" smtClean="0"/>
              <a:t> for Xbox 360</a:t>
            </a:r>
            <a:endParaRPr lang="en-IN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6468" y="1844824"/>
            <a:ext cx="6491064" cy="3133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197682" y="4973106"/>
            <a:ext cx="1438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Depth map</a:t>
            </a:r>
            <a:endParaRPr lang="en-IN" sz="20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49197" y="4973106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Body part classification</a:t>
            </a:r>
            <a:endParaRPr lang="en-IN" sz="20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5734997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J. </a:t>
            </a:r>
            <a:r>
              <a:rPr lang="en-IN" dirty="0" err="1" smtClean="0"/>
              <a:t>Shotton</a:t>
            </a:r>
            <a:r>
              <a:rPr lang="en-IN" dirty="0" smtClean="0"/>
              <a:t>, A. Fitzgibbon, M. Cook, T. Sharp, M. </a:t>
            </a:r>
            <a:r>
              <a:rPr lang="en-IN" dirty="0" err="1" smtClean="0"/>
              <a:t>Finocchio</a:t>
            </a:r>
            <a:r>
              <a:rPr lang="en-IN" dirty="0" smtClean="0"/>
              <a:t>, R. Moore, A. </a:t>
            </a:r>
            <a:r>
              <a:rPr lang="en-IN" dirty="0" err="1" smtClean="0"/>
              <a:t>Kipman</a:t>
            </a:r>
            <a:r>
              <a:rPr lang="en-IN" dirty="0" smtClean="0"/>
              <a:t>, and A. Blake, “Real-time human pose recognition in parts from a single depth image,” in </a:t>
            </a:r>
            <a:r>
              <a:rPr lang="en-IN" i="1" dirty="0" smtClean="0"/>
              <a:t>Proc. CVPR, 2011.</a:t>
            </a:r>
            <a:endParaRPr lang="en-IN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Mar 2015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31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Decision Trees and Random Forests / Debdoot Sheet / MLCN2015</a:t>
            </a:r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 – Scene Classification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9925" y="1772816"/>
            <a:ext cx="5444149" cy="406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44016" y="5949280"/>
            <a:ext cx="8964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Bosch, A., </a:t>
            </a:r>
            <a:r>
              <a:rPr lang="en-IN" dirty="0" err="1" smtClean="0"/>
              <a:t>Zisserman</a:t>
            </a:r>
            <a:r>
              <a:rPr lang="en-IN" dirty="0" smtClean="0"/>
              <a:t>, A., &amp; </a:t>
            </a:r>
            <a:r>
              <a:rPr lang="en-IN" dirty="0" err="1" smtClean="0"/>
              <a:t>Muoz</a:t>
            </a:r>
            <a:r>
              <a:rPr lang="en-IN" dirty="0" smtClean="0"/>
              <a:t>, X. “Image classification using random forests and ferns”, </a:t>
            </a:r>
            <a:r>
              <a:rPr lang="en-IN" i="1" dirty="0" smtClean="0"/>
              <a:t>ICCV 2007.</a:t>
            </a:r>
            <a:endParaRPr lang="en-IN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Mar 2015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32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Decision Trees and Random Forests / Debdoot Sheet / MLCN2015</a:t>
            </a:r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1604" y="1772816"/>
            <a:ext cx="2633404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/>
          <a:srcRect t="6175" r="58591" b="10283"/>
          <a:stretch>
            <a:fillRect/>
          </a:stretch>
        </p:blipFill>
        <p:spPr bwMode="auto">
          <a:xfrm>
            <a:off x="3995936" y="1694369"/>
            <a:ext cx="4104456" cy="3462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275856" y="5108991"/>
            <a:ext cx="5616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A. </a:t>
            </a:r>
            <a:r>
              <a:rPr lang="en-IN" dirty="0" err="1" smtClean="0"/>
              <a:t>Criminisi</a:t>
            </a:r>
            <a:r>
              <a:rPr lang="en-IN" dirty="0" smtClean="0"/>
              <a:t>, D. Robertson, E. </a:t>
            </a:r>
            <a:r>
              <a:rPr lang="en-IN" dirty="0" err="1" smtClean="0"/>
              <a:t>Konukoglu</a:t>
            </a:r>
            <a:r>
              <a:rPr lang="en-IN" dirty="0" smtClean="0"/>
              <a:t>, J. </a:t>
            </a:r>
            <a:r>
              <a:rPr lang="en-IN" dirty="0" err="1" smtClean="0"/>
              <a:t>Shotton</a:t>
            </a:r>
            <a:r>
              <a:rPr lang="en-IN" dirty="0" smtClean="0"/>
              <a:t>, S. </a:t>
            </a:r>
            <a:r>
              <a:rPr lang="en-IN" dirty="0" err="1" smtClean="0"/>
              <a:t>Pathak</a:t>
            </a:r>
            <a:r>
              <a:rPr lang="en-IN" dirty="0" smtClean="0"/>
              <a:t>, S. White, and K. </a:t>
            </a:r>
            <a:r>
              <a:rPr lang="en-IN" dirty="0" err="1" smtClean="0"/>
              <a:t>Siddiqui</a:t>
            </a:r>
            <a:r>
              <a:rPr lang="en-IN" dirty="0" smtClean="0"/>
              <a:t>, ”Regression Forests for Efficient Anatomy Detection and Localization in Computed Tomography Scans”, </a:t>
            </a:r>
            <a:r>
              <a:rPr lang="en-IN" i="1" dirty="0" smtClean="0"/>
              <a:t>Medical Image Analysis</a:t>
            </a:r>
            <a:r>
              <a:rPr lang="en-IN" dirty="0" smtClean="0"/>
              <a:t>, 2013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Medical – Digital Anatomy</a:t>
            </a:r>
            <a:endParaRPr lang="en-IN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Mar 2015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33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Decision Trees and Random Forests / Debdoot Sheet / MLCN2015</a:t>
            </a:r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103"/>
          <p:cNvSpPr>
            <a:spLocks noGrp="1"/>
          </p:cNvSpPr>
          <p:nvPr>
            <p:ph type="title"/>
          </p:nvPr>
        </p:nvSpPr>
        <p:spPr>
          <a:xfrm>
            <a:off x="457200" y="908720"/>
            <a:ext cx="3682752" cy="1512168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Medical – Computational Histology</a:t>
            </a:r>
            <a:endParaRPr lang="en-IN" sz="32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Mar 2015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Decision Trees and Random Forests / Debdoot Sheet / MLCN2015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A8702-9B2D-4F88-A069-2736B47E1BEE}" type="slidenum">
              <a:rPr lang="en-IN" smtClean="0"/>
              <a:pPr/>
              <a:t>34</a:t>
            </a:fld>
            <a:endParaRPr lang="en-IN"/>
          </a:p>
        </p:txBody>
      </p:sp>
      <p:pic>
        <p:nvPicPr>
          <p:cNvPr id="2050" name="Picture 2" descr="E:\Company\Funding\BIG BIRAC\Round 2\wordCloud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</a:blip>
          <a:srcRect l="2923" t="4000" r="2911" b="6656"/>
          <a:stretch>
            <a:fillRect/>
          </a:stretch>
        </p:blipFill>
        <p:spPr bwMode="auto">
          <a:xfrm>
            <a:off x="323528" y="2564904"/>
            <a:ext cx="3764835" cy="2232248"/>
          </a:xfrm>
          <a:prstGeom prst="rect">
            <a:avLst/>
          </a:prstGeom>
          <a:noFill/>
        </p:spPr>
      </p:pic>
      <p:pic>
        <p:nvPicPr>
          <p:cNvPr id="70" name="Picture 5" descr="Computerized Medical Imaging and Graphic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2983265"/>
            <a:ext cx="1080000" cy="1467001"/>
          </a:xfrm>
          <a:prstGeom prst="rect">
            <a:avLst/>
          </a:prstGeom>
          <a:noFill/>
        </p:spPr>
      </p:pic>
      <p:pic>
        <p:nvPicPr>
          <p:cNvPr id="71" name="Picture 7" descr="Medical Image Analysi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4008" y="1222490"/>
            <a:ext cx="1080000" cy="1449001"/>
          </a:xfrm>
          <a:prstGeom prst="rect">
            <a:avLst/>
          </a:prstGeom>
          <a:noFill/>
        </p:spPr>
      </p:pic>
      <p:pic>
        <p:nvPicPr>
          <p:cNvPr id="72" name="Picture 8"/>
          <p:cNvPicPr>
            <a:picLocks noChangeAspect="1" noChangeArrowheads="1"/>
          </p:cNvPicPr>
          <p:nvPr/>
        </p:nvPicPr>
        <p:blipFill>
          <a:blip r:embed="rId5" cstate="print"/>
          <a:srcRect l="35693" t="20297" r="35529" b="10797"/>
          <a:stretch>
            <a:fillRect/>
          </a:stretch>
        </p:blipFill>
        <p:spPr bwMode="auto">
          <a:xfrm>
            <a:off x="4644008" y="4639449"/>
            <a:ext cx="1080000" cy="1453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" name="TextBox 72"/>
          <p:cNvSpPr txBox="1"/>
          <p:nvPr/>
        </p:nvSpPr>
        <p:spPr>
          <a:xfrm>
            <a:off x="5724128" y="4704653"/>
            <a:ext cx="34198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/>
              <a:t>D. Sheet, et al., “Iterative self-organizing atherosclerotic tissue </a:t>
            </a:r>
            <a:r>
              <a:rPr lang="en-IN" sz="1600" dirty="0" err="1" smtClean="0"/>
              <a:t>labeling</a:t>
            </a:r>
            <a:r>
              <a:rPr lang="en-IN" sz="1600" dirty="0" smtClean="0"/>
              <a:t> in intravascular ultrasound images and comparison with virtual histology”, </a:t>
            </a:r>
            <a:r>
              <a:rPr lang="en-IN" sz="1600" i="1" dirty="0" smtClean="0"/>
              <a:t>IEEE TBME</a:t>
            </a:r>
            <a:r>
              <a:rPr lang="en-IN" sz="1600" dirty="0" smtClean="0"/>
              <a:t>, 59(11), 2012</a:t>
            </a:r>
            <a:endParaRPr lang="en-IN" sz="1600" dirty="0"/>
          </a:p>
        </p:txBody>
      </p:sp>
      <p:sp>
        <p:nvSpPr>
          <p:cNvPr id="74" name="TextBox 73"/>
          <p:cNvSpPr txBox="1"/>
          <p:nvPr/>
        </p:nvSpPr>
        <p:spPr>
          <a:xfrm>
            <a:off x="5724128" y="3301267"/>
            <a:ext cx="3275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/>
              <a:t>Hunting for necrosis in the shadows of intravascular ultrasound, </a:t>
            </a:r>
            <a:r>
              <a:rPr lang="en-IN" sz="1600" i="1" dirty="0" smtClean="0"/>
              <a:t>CMIG</a:t>
            </a:r>
            <a:r>
              <a:rPr lang="en-IN" sz="1600" dirty="0" smtClean="0"/>
              <a:t>, 38(2), 2014</a:t>
            </a:r>
            <a:endParaRPr lang="en-IN" sz="1600" dirty="0"/>
          </a:p>
        </p:txBody>
      </p:sp>
      <p:sp>
        <p:nvSpPr>
          <p:cNvPr id="75" name="TextBox 74"/>
          <p:cNvSpPr txBox="1"/>
          <p:nvPr/>
        </p:nvSpPr>
        <p:spPr>
          <a:xfrm>
            <a:off x="5724128" y="1039049"/>
            <a:ext cx="34198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/>
              <a:t>D. Sheet et al., “Joint learning of ultrasonic backscattering statistical physics and signal confidence primal for characterizing atherosclerotic plaques using intravascular ultrasound”, </a:t>
            </a:r>
            <a:r>
              <a:rPr lang="en-IN" sz="1600" i="1" dirty="0" smtClean="0"/>
              <a:t>Med. Image Anal</a:t>
            </a:r>
            <a:r>
              <a:rPr lang="en-IN" sz="1600" dirty="0" smtClean="0"/>
              <a:t>,18(1), 2014</a:t>
            </a:r>
            <a:endParaRPr lang="en-IN" sz="1600" dirty="0"/>
          </a:p>
        </p:txBody>
      </p:sp>
      <p:grpSp>
        <p:nvGrpSpPr>
          <p:cNvPr id="25" name="Group 75"/>
          <p:cNvGrpSpPr/>
          <p:nvPr/>
        </p:nvGrpSpPr>
        <p:grpSpPr>
          <a:xfrm>
            <a:off x="395302" y="4869160"/>
            <a:ext cx="3672642" cy="1344600"/>
            <a:chOff x="179512" y="4653136"/>
            <a:chExt cx="3672642" cy="1344600"/>
          </a:xfrm>
        </p:grpSpPr>
        <p:pic>
          <p:nvPicPr>
            <p:cNvPr id="77" name="Picture 2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8178"/>
            <a:stretch/>
          </p:blipFill>
          <p:spPr bwMode="auto">
            <a:xfrm>
              <a:off x="179512" y="4685070"/>
              <a:ext cx="1828800" cy="1280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8" name="Picture 77" descr="37_SDHABLabels.bmp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30670" t="10668" r="5323" b="26659"/>
            <a:stretch>
              <a:fillRect/>
            </a:stretch>
          </p:blipFill>
          <p:spPr>
            <a:xfrm>
              <a:off x="2411760" y="4653136"/>
              <a:ext cx="1440394" cy="1344600"/>
            </a:xfrm>
            <a:prstGeom prst="rect">
              <a:avLst/>
            </a:prstGeom>
          </p:spPr>
        </p:pic>
        <p:cxnSp>
          <p:nvCxnSpPr>
            <p:cNvPr id="79" name="Straight Arrow Connector 78"/>
            <p:cNvCxnSpPr/>
            <p:nvPr/>
          </p:nvCxnSpPr>
          <p:spPr>
            <a:xfrm rot="16200000" flipH="1">
              <a:off x="2123728" y="4821155"/>
              <a:ext cx="0" cy="100856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79"/>
          <p:cNvGrpSpPr/>
          <p:nvPr/>
        </p:nvGrpSpPr>
        <p:grpSpPr>
          <a:xfrm>
            <a:off x="179512" y="4725144"/>
            <a:ext cx="3816424" cy="1440000"/>
            <a:chOff x="179512" y="4581128"/>
            <a:chExt cx="3816424" cy="1440000"/>
          </a:xfrm>
        </p:grpSpPr>
        <p:pic>
          <p:nvPicPr>
            <p:cNvPr id="81" name="Picture 2" descr="D:\My Sync Documents\PhD\OCT Mice\Results1\LabelsAlphaBlend.bmp"/>
            <p:cNvPicPr>
              <a:picLocks noChangeAspect="1" noChangeArrowheads="1"/>
            </p:cNvPicPr>
            <p:nvPr/>
          </p:nvPicPr>
          <p:blipFill>
            <a:blip r:embed="rId8" cstate="print"/>
            <a:srcRect b="31992"/>
            <a:stretch>
              <a:fillRect/>
            </a:stretch>
          </p:blipFill>
          <p:spPr bwMode="auto">
            <a:xfrm>
              <a:off x="2143200" y="4671128"/>
              <a:ext cx="1852736" cy="12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" name="Picture 22" descr="C:\Users\Debdoot Sheet\g26477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79512" y="4581128"/>
              <a:ext cx="1610006" cy="1440000"/>
            </a:xfrm>
            <a:prstGeom prst="rect">
              <a:avLst/>
            </a:prstGeom>
            <a:noFill/>
          </p:spPr>
        </p:pic>
        <p:cxnSp>
          <p:nvCxnSpPr>
            <p:cNvPr id="83" name="Straight Arrow Connector 82"/>
            <p:cNvCxnSpPr/>
            <p:nvPr/>
          </p:nvCxnSpPr>
          <p:spPr>
            <a:xfrm rot="16200000">
              <a:off x="1979712" y="4905084"/>
              <a:ext cx="0" cy="7920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TextBox 83"/>
          <p:cNvSpPr txBox="1"/>
          <p:nvPr/>
        </p:nvSpPr>
        <p:spPr>
          <a:xfrm>
            <a:off x="5688632" y="1052736"/>
            <a:ext cx="34198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D. Sheet, et al, “</a:t>
            </a:r>
            <a:r>
              <a:rPr lang="en-IN" sz="1600" dirty="0" smtClean="0"/>
              <a:t>In situ histology of mice skin through transfer learning of tissue energy interaction in optical coherence tomography”, </a:t>
            </a:r>
            <a:r>
              <a:rPr lang="en-IN" sz="1600" i="1" dirty="0" smtClean="0"/>
              <a:t>J. Biomed. Optics</a:t>
            </a:r>
            <a:r>
              <a:rPr lang="en-IN" sz="1600" dirty="0" smtClean="0"/>
              <a:t>, 18(9), 2013</a:t>
            </a:r>
            <a:r>
              <a:rPr lang="en-US" sz="1600" dirty="0" smtClean="0"/>
              <a:t>.</a:t>
            </a:r>
            <a:endParaRPr lang="en-IN" sz="1600" dirty="0" smtClean="0"/>
          </a:p>
        </p:txBody>
      </p:sp>
      <p:pic>
        <p:nvPicPr>
          <p:cNvPr id="85" name="Picture 5" descr="http://biomedicaloptics.spiedigitallibrary.org/Images/covers/coversmall_BIOMEDO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644008" y="1124744"/>
            <a:ext cx="1015559" cy="1450800"/>
          </a:xfrm>
          <a:prstGeom prst="rect">
            <a:avLst/>
          </a:prstGeom>
          <a:noFill/>
        </p:spPr>
      </p:pic>
      <p:pic>
        <p:nvPicPr>
          <p:cNvPr id="86" name="Picture 7" descr="2014 IEEE International Symposium on Biomedical Imaging"/>
          <p:cNvPicPr>
            <a:picLocks noChangeAspect="1" noChangeArrowheads="1"/>
          </p:cNvPicPr>
          <p:nvPr/>
        </p:nvPicPr>
        <p:blipFill>
          <a:blip r:embed="rId11" cstate="print"/>
          <a:srcRect r="71650"/>
          <a:stretch>
            <a:fillRect/>
          </a:stretch>
        </p:blipFill>
        <p:spPr bwMode="auto">
          <a:xfrm rot="16200000">
            <a:off x="3474752" y="3878177"/>
            <a:ext cx="3382513" cy="1044000"/>
          </a:xfrm>
          <a:prstGeom prst="rect">
            <a:avLst/>
          </a:prstGeom>
          <a:noFill/>
        </p:spPr>
      </p:pic>
      <p:sp>
        <p:nvSpPr>
          <p:cNvPr id="87" name="TextBox 86"/>
          <p:cNvSpPr txBox="1"/>
          <p:nvPr/>
        </p:nvSpPr>
        <p:spPr>
          <a:xfrm>
            <a:off x="5688632" y="2656071"/>
            <a:ext cx="34198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D. Sheet, et al., “Transfer Learning of Tissue Photon Interaction in Optical Coherence Tomography towards In vivo Histology of the Oral Mucosa”, </a:t>
            </a:r>
            <a:r>
              <a:rPr lang="en-GB" sz="1600" i="1" dirty="0" smtClean="0"/>
              <a:t>Proc. Int. </a:t>
            </a:r>
            <a:r>
              <a:rPr lang="en-GB" sz="1600" i="1" dirty="0" err="1" smtClean="0"/>
              <a:t>Symp</a:t>
            </a:r>
            <a:r>
              <a:rPr lang="en-GB" sz="1600" i="1" dirty="0" smtClean="0"/>
              <a:t>. Biomed. Imaging (ISBI), </a:t>
            </a:r>
            <a:r>
              <a:rPr lang="en-GB" sz="1600" dirty="0" smtClean="0"/>
              <a:t>2014</a:t>
            </a:r>
            <a:r>
              <a:rPr lang="en-GB" sz="1600" i="1" dirty="0" smtClean="0"/>
              <a:t>.</a:t>
            </a:r>
            <a:r>
              <a:rPr lang="en-GB" sz="1600" dirty="0" smtClean="0"/>
              <a:t> </a:t>
            </a:r>
          </a:p>
        </p:txBody>
      </p:sp>
      <p:pic>
        <p:nvPicPr>
          <p:cNvPr id="88" name="Picture 2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72210"/>
          <a:stretch>
            <a:fillRect/>
          </a:stretch>
        </p:blipFill>
        <p:spPr bwMode="auto">
          <a:xfrm>
            <a:off x="107984" y="4992261"/>
            <a:ext cx="4320000" cy="1101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9" name="Rectangle 88"/>
          <p:cNvSpPr/>
          <p:nvPr/>
        </p:nvSpPr>
        <p:spPr>
          <a:xfrm>
            <a:off x="5688632" y="4523636"/>
            <a:ext cx="34553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 smtClean="0"/>
              <a:t>SPK Karri and D. Sheet, et al., “Computational Histology of Retina through Transfer Learning of Tissue Photon Interaction in Optical Coherence Tomography”, </a:t>
            </a:r>
            <a:r>
              <a:rPr lang="en-GB" sz="1600" i="1" dirty="0" smtClean="0"/>
              <a:t>Proc. Int. </a:t>
            </a:r>
            <a:r>
              <a:rPr lang="en-GB" sz="1600" i="1" dirty="0" err="1" smtClean="0"/>
              <a:t>Symp</a:t>
            </a:r>
            <a:r>
              <a:rPr lang="en-GB" sz="1600" i="1" dirty="0" smtClean="0"/>
              <a:t>. Biomed. Imaging (ISBI)</a:t>
            </a:r>
            <a:r>
              <a:rPr lang="en-GB" sz="1600" dirty="0" smtClean="0"/>
              <a:t>, 2014.</a:t>
            </a:r>
            <a:endParaRPr lang="en-IN" sz="1600" dirty="0" smtClean="0"/>
          </a:p>
        </p:txBody>
      </p:sp>
      <p:grpSp>
        <p:nvGrpSpPr>
          <p:cNvPr id="40" name="Group 89"/>
          <p:cNvGrpSpPr/>
          <p:nvPr/>
        </p:nvGrpSpPr>
        <p:grpSpPr>
          <a:xfrm>
            <a:off x="611560" y="4797152"/>
            <a:ext cx="3441297" cy="1434407"/>
            <a:chOff x="0" y="1556792"/>
            <a:chExt cx="3441297" cy="1434407"/>
          </a:xfrm>
        </p:grpSpPr>
        <p:pic>
          <p:nvPicPr>
            <p:cNvPr id="91" name="Picture 7" descr="E:\My Sync Documents\My Papers\ISBI 2013\ISBI2013 Retina\figures\25.bmp"/>
            <p:cNvPicPr>
              <a:picLocks noChangeAspect="1" noChangeArrowheads="1"/>
            </p:cNvPicPr>
            <p:nvPr/>
          </p:nvPicPr>
          <p:blipFill>
            <a:blip r:embed="rId13" cstate="print"/>
            <a:stretch>
              <a:fillRect/>
            </a:stretch>
          </p:blipFill>
          <p:spPr bwMode="auto">
            <a:xfrm>
              <a:off x="1907704" y="1556792"/>
              <a:ext cx="1533593" cy="1434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" name="Picture 18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0" y="1625849"/>
              <a:ext cx="1541495" cy="12962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93" name="Straight Arrow Connector 92"/>
            <p:cNvCxnSpPr/>
            <p:nvPr/>
          </p:nvCxnSpPr>
          <p:spPr>
            <a:xfrm rot="16200000">
              <a:off x="1763688" y="1829503"/>
              <a:ext cx="0" cy="88898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/>
          <p:cNvSpPr txBox="1"/>
          <p:nvPr/>
        </p:nvSpPr>
        <p:spPr>
          <a:xfrm>
            <a:off x="5652120" y="4509120"/>
            <a:ext cx="34198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600" dirty="0" smtClean="0"/>
              <a:t>SPK Karri and D Sheet et al., “Deep Learnt Random Forests for Segmentation of Retinal Layers in Optical Coherence Tomography Images”, </a:t>
            </a:r>
            <a:r>
              <a:rPr lang="en-GB" sz="1600" i="1" dirty="0" smtClean="0"/>
              <a:t>Int. </a:t>
            </a:r>
            <a:r>
              <a:rPr lang="en-GB" sz="1600" i="1" dirty="0" err="1" smtClean="0"/>
              <a:t>Symp</a:t>
            </a:r>
            <a:r>
              <a:rPr lang="en-GB" sz="1600" i="1" dirty="0" smtClean="0"/>
              <a:t>. Biomedical Imaging (ISBI), 2014.</a:t>
            </a:r>
            <a:endParaRPr lang="en-IN" sz="1600" dirty="0" smtClean="0"/>
          </a:p>
        </p:txBody>
      </p:sp>
      <p:sp>
        <p:nvSpPr>
          <p:cNvPr id="95" name="TextBox 94"/>
          <p:cNvSpPr txBox="1"/>
          <p:nvPr/>
        </p:nvSpPr>
        <p:spPr>
          <a:xfrm>
            <a:off x="5688632" y="3356992"/>
            <a:ext cx="34198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 smtClean="0"/>
              <a:t>K </a:t>
            </a:r>
            <a:r>
              <a:rPr lang="en-US" sz="1600" dirty="0" err="1" smtClean="0"/>
              <a:t>Basak</a:t>
            </a:r>
            <a:r>
              <a:rPr lang="en-US" sz="1600" dirty="0" smtClean="0"/>
              <a:t> and D Sheet et al., “</a:t>
            </a:r>
            <a:r>
              <a:rPr lang="en-GB" sz="1600" dirty="0" smtClean="0"/>
              <a:t>Learning of Tissue Photon Interaction in Laser Speckle Contrast Imaging for Label-free Retinal Angiography</a:t>
            </a:r>
            <a:r>
              <a:rPr lang="en-US" sz="1600" dirty="0" smtClean="0"/>
              <a:t>”, </a:t>
            </a:r>
            <a:r>
              <a:rPr lang="en-US" sz="1600" i="1" dirty="0" smtClean="0"/>
              <a:t>Int. </a:t>
            </a:r>
            <a:r>
              <a:rPr lang="en-US" sz="1600" i="1" dirty="0" err="1" smtClean="0"/>
              <a:t>Symp</a:t>
            </a:r>
            <a:r>
              <a:rPr lang="en-US" sz="1600" i="1" dirty="0" smtClean="0"/>
              <a:t>. Biomed. Imaging (ISBI),</a:t>
            </a:r>
            <a:r>
              <a:rPr lang="en-US" sz="1600" dirty="0" smtClean="0"/>
              <a:t> 2014</a:t>
            </a:r>
            <a:endParaRPr lang="en-IN" sz="1600" dirty="0" smtClean="0"/>
          </a:p>
        </p:txBody>
      </p:sp>
      <p:grpSp>
        <p:nvGrpSpPr>
          <p:cNvPr id="49" name="Group 95"/>
          <p:cNvGrpSpPr/>
          <p:nvPr/>
        </p:nvGrpSpPr>
        <p:grpSpPr>
          <a:xfrm>
            <a:off x="729483" y="4797312"/>
            <a:ext cx="3338461" cy="1440000"/>
            <a:chOff x="251520" y="1556792"/>
            <a:chExt cx="3338461" cy="1440000"/>
          </a:xfrm>
        </p:grpSpPr>
        <p:pic>
          <p:nvPicPr>
            <p:cNvPr id="97" name="Picture 7" descr="E:\My Sync Documents\My Papers\ISBI 2013\ISBI2013 Retina\figures\25.bmp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2195736" y="1556792"/>
              <a:ext cx="1394245" cy="144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8" name="Picture 18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251520" y="1646792"/>
              <a:ext cx="1401429" cy="12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99" name="Straight Arrow Connector 98"/>
            <p:cNvCxnSpPr/>
            <p:nvPr/>
          </p:nvCxnSpPr>
          <p:spPr>
            <a:xfrm rot="16200000">
              <a:off x="1979712" y="1844745"/>
              <a:ext cx="0" cy="86409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/>
          <p:cNvSpPr txBox="1"/>
          <p:nvPr/>
        </p:nvSpPr>
        <p:spPr>
          <a:xfrm>
            <a:off x="5688632" y="1052736"/>
            <a:ext cx="34198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/>
              <a:t>D Sheet, et al, “Detection of retinal vessels in </a:t>
            </a:r>
            <a:r>
              <a:rPr lang="en-IN" sz="1600" dirty="0" err="1" smtClean="0"/>
              <a:t>fundus</a:t>
            </a:r>
            <a:r>
              <a:rPr lang="en-IN" sz="1600" dirty="0" smtClean="0"/>
              <a:t> images through transfer learning of tissue specific photon interaction statistical physics”, </a:t>
            </a:r>
            <a:r>
              <a:rPr lang="en-IN" sz="1600" i="1" dirty="0" smtClean="0"/>
              <a:t>Proc. Int. </a:t>
            </a:r>
            <a:r>
              <a:rPr lang="en-IN" sz="1600" i="1" dirty="0" err="1" smtClean="0"/>
              <a:t>Symp</a:t>
            </a:r>
            <a:r>
              <a:rPr lang="en-IN" sz="1600" i="1" dirty="0" smtClean="0"/>
              <a:t>. Biomed. Imaging (ISBI)</a:t>
            </a:r>
            <a:r>
              <a:rPr lang="en-IN" sz="1600" dirty="0" smtClean="0"/>
              <a:t>, 2013.</a:t>
            </a:r>
          </a:p>
        </p:txBody>
      </p:sp>
      <p:grpSp>
        <p:nvGrpSpPr>
          <p:cNvPr id="50" name="Group 100"/>
          <p:cNvGrpSpPr>
            <a:grpSpLocks noChangeAspect="1"/>
          </p:cNvGrpSpPr>
          <p:nvPr/>
        </p:nvGrpSpPr>
        <p:grpSpPr>
          <a:xfrm>
            <a:off x="4644008" y="980728"/>
            <a:ext cx="1008000" cy="1612637"/>
            <a:chOff x="-360549" y="3133837"/>
            <a:chExt cx="1152128" cy="1843219"/>
          </a:xfrm>
        </p:grpSpPr>
        <p:pic>
          <p:nvPicPr>
            <p:cNvPr id="102" name="Picture 2"/>
            <p:cNvPicPr>
              <a:picLocks noChangeAspect="1" noChangeArrowheads="1"/>
            </p:cNvPicPr>
            <p:nvPr/>
          </p:nvPicPr>
          <p:blipFill>
            <a:blip r:embed="rId16" cstate="print"/>
            <a:srcRect r="45034"/>
            <a:stretch>
              <a:fillRect/>
            </a:stretch>
          </p:blipFill>
          <p:spPr bwMode="auto">
            <a:xfrm rot="10800000" flipH="1" flipV="1">
              <a:off x="-360485" y="3133837"/>
              <a:ext cx="1152000" cy="835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" name="Picture 2"/>
            <p:cNvPicPr>
              <a:picLocks noChangeAspect="1" noChangeArrowheads="1"/>
            </p:cNvPicPr>
            <p:nvPr/>
          </p:nvPicPr>
          <p:blipFill>
            <a:blip r:embed="rId16" cstate="print"/>
            <a:srcRect l="56027"/>
            <a:stretch>
              <a:fillRect/>
            </a:stretch>
          </p:blipFill>
          <p:spPr bwMode="auto">
            <a:xfrm rot="10800000" flipH="1" flipV="1">
              <a:off x="-360549" y="3933056"/>
              <a:ext cx="1152128" cy="104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82 -0.00115 L -0.00382 -0.27291 " pathEditMode="relative" rAng="0" ptsTypes="AA">
                                      <p:cBhvr>
                                        <p:cTn id="10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3" grpId="1"/>
      <p:bldP spid="74" grpId="0"/>
      <p:bldP spid="74" grpId="1"/>
      <p:bldP spid="75" grpId="0"/>
      <p:bldP spid="75" grpId="1"/>
      <p:bldP spid="84" grpId="0"/>
      <p:bldP spid="84" grpId="1"/>
      <p:bldP spid="87" grpId="0"/>
      <p:bldP spid="87" grpId="1"/>
      <p:bldP spid="87" grpId="2"/>
      <p:bldP spid="89" grpId="0"/>
      <p:bldP spid="89" grpId="1"/>
      <p:bldP spid="89" grpId="2"/>
      <p:bldP spid="94" grpId="0"/>
      <p:bldP spid="94" grpId="1"/>
      <p:bldP spid="95" grpId="0"/>
      <p:bldP spid="10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Engineering Design Perspective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Mar 2015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35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Decision Trees and Random Forests / Debdoot Sheet / MLCN2015</a:t>
            </a:r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Computations</a:t>
            </a:r>
            <a:endParaRPr lang="en-IN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r="67500" b="23300"/>
          <a:stretch>
            <a:fillRect/>
          </a:stretch>
        </p:blipFill>
        <p:spPr bwMode="auto">
          <a:xfrm>
            <a:off x="323528" y="2784614"/>
            <a:ext cx="2674640" cy="2228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33273" r="34352" b="23588"/>
          <a:stretch>
            <a:fillRect/>
          </a:stretch>
        </p:blipFill>
        <p:spPr bwMode="auto">
          <a:xfrm>
            <a:off x="3214192" y="2788806"/>
            <a:ext cx="2664296" cy="2220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66421" b="23877"/>
          <a:stretch>
            <a:fillRect/>
          </a:stretch>
        </p:blipFill>
        <p:spPr bwMode="auto">
          <a:xfrm>
            <a:off x="6094512" y="2792998"/>
            <a:ext cx="2763416" cy="221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Mar 2015</a:t>
            </a:r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36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Decision Trees and Random Forests / Debdoot Sheet / MLCN2015</a:t>
            </a:r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Computational Complexity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Training Complexity</a:t>
            </a:r>
            <a:endParaRPr lang="en-IN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Testing Complexity</a:t>
            </a:r>
            <a:endParaRPr lang="en-IN" dirty="0"/>
          </a:p>
        </p:txBody>
      </p:sp>
      <p:pic>
        <p:nvPicPr>
          <p:cNvPr id="10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" y="2852910"/>
            <a:ext cx="4040188" cy="298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45025" y="2808888"/>
            <a:ext cx="4041775" cy="3073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Mar 2015</a:t>
            </a:r>
            <a:endParaRPr lang="en-IN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37</a:t>
            </a:fld>
            <a:endParaRPr lang="en-IN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Decision Trees and Random Forests / Debdoot Sheet / MLCN2015</a:t>
            </a:r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and their Role</a:t>
            </a:r>
            <a:endParaRPr lang="en-IN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2880" y="2190893"/>
            <a:ext cx="8229600" cy="380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907704" y="5877272"/>
            <a:ext cx="1281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Feature 1</a:t>
            </a:r>
            <a:endParaRPr lang="en-IN" sz="20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16977" y="3861048"/>
            <a:ext cx="1281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Feature 2</a:t>
            </a:r>
            <a:endParaRPr lang="en-IN" sz="2000" dirty="0">
              <a:latin typeface="+mj-lt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Mar 2015</a:t>
            </a:r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38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Decision Trees and Random Forests / Debdoot Sheet / MLCN2015</a:t>
            </a:r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Importance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3528" y="2060575"/>
            <a:ext cx="5636074" cy="406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084168" y="4102040"/>
            <a:ext cx="28803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Genuer</a:t>
            </a:r>
            <a:r>
              <a:rPr lang="en-US" sz="2000" dirty="0" smtClean="0"/>
              <a:t>, R., </a:t>
            </a:r>
            <a:r>
              <a:rPr lang="en-US" sz="2000" dirty="0" err="1" smtClean="0"/>
              <a:t>Poggi</a:t>
            </a:r>
            <a:r>
              <a:rPr lang="en-US" sz="2000" dirty="0" smtClean="0"/>
              <a:t>, J.-M., </a:t>
            </a:r>
            <a:r>
              <a:rPr lang="en-US" sz="2000" dirty="0" err="1" smtClean="0"/>
              <a:t>Tuleau-Malot</a:t>
            </a:r>
            <a:r>
              <a:rPr lang="en-US" sz="2000" dirty="0" smtClean="0"/>
              <a:t>, C., (2010). Variable selection using random forests</a:t>
            </a:r>
            <a:r>
              <a:rPr lang="en-US" sz="2000" i="1" dirty="0" smtClean="0"/>
              <a:t>. Pat. </a:t>
            </a:r>
            <a:r>
              <a:rPr lang="en-US" sz="2000" i="1" dirty="0" err="1" smtClean="0"/>
              <a:t>Recog</a:t>
            </a:r>
            <a:r>
              <a:rPr lang="en-US" sz="2000" i="1" dirty="0" smtClean="0"/>
              <a:t>. Letters</a:t>
            </a:r>
            <a:r>
              <a:rPr lang="en-US" sz="2000" dirty="0" smtClean="0"/>
              <a:t>. </a:t>
            </a:r>
            <a:r>
              <a:rPr lang="en-US" sz="2000" b="1" dirty="0" smtClean="0"/>
              <a:t>31</a:t>
            </a:r>
            <a:r>
              <a:rPr lang="en-US" sz="2000" dirty="0" smtClean="0"/>
              <a:t>(14):2225-2236</a:t>
            </a:r>
            <a:endParaRPr lang="en-IN" sz="20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Mar 2015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39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Decision Trees and Random Forests / Debdoot Sheet / MLCN2015</a:t>
            </a:r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Historical Perspective</a:t>
            </a:r>
          </a:p>
          <a:p>
            <a:r>
              <a:rPr lang="en-US" dirty="0" smtClean="0"/>
              <a:t>Decision Tree</a:t>
            </a:r>
          </a:p>
          <a:p>
            <a:r>
              <a:rPr lang="en-US" dirty="0" smtClean="0"/>
              <a:t>Random Forest</a:t>
            </a:r>
          </a:p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Application Scenarios</a:t>
            </a:r>
          </a:p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Computational Complexity</a:t>
            </a:r>
          </a:p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Variable Importance</a:t>
            </a:r>
          </a:p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What’s hot about them in ML Research?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Mar 2015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Decision Trees and Random Forests / Debdoot Sheet / MLCN2015</a:t>
            </a:r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hot in research?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Mar 2015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40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Decision Trees and Random Forests / Debdoot Sheet / MLCN2015</a:t>
            </a:r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Challenges in 2015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16832"/>
            <a:ext cx="4038600" cy="4392488"/>
          </a:xfrm>
        </p:spPr>
        <p:txBody>
          <a:bodyPr>
            <a:normAutofit/>
          </a:bodyPr>
          <a:lstStyle/>
          <a:p>
            <a:r>
              <a:rPr lang="en-US" dirty="0" smtClean="0"/>
              <a:t>Architecture</a:t>
            </a:r>
          </a:p>
          <a:p>
            <a:pPr lvl="1"/>
            <a:r>
              <a:rPr lang="en-US" dirty="0" smtClean="0"/>
              <a:t>Online learning</a:t>
            </a:r>
          </a:p>
          <a:p>
            <a:pPr lvl="1"/>
            <a:r>
              <a:rPr lang="en-US" dirty="0" smtClean="0"/>
              <a:t>Incremental learning</a:t>
            </a:r>
          </a:p>
          <a:p>
            <a:pPr lvl="1"/>
            <a:r>
              <a:rPr lang="en-US" dirty="0" smtClean="0"/>
              <a:t>Long term memory</a:t>
            </a:r>
          </a:p>
          <a:p>
            <a:pPr lvl="1"/>
            <a:r>
              <a:rPr lang="en-US" dirty="0" smtClean="0"/>
              <a:t>Parallel - distributed architectures</a:t>
            </a:r>
          </a:p>
          <a:p>
            <a:pPr lvl="1"/>
            <a:r>
              <a:rPr lang="en-US" dirty="0" smtClean="0"/>
              <a:t>Split functions, cost functions, stopping criteria</a:t>
            </a:r>
          </a:p>
          <a:p>
            <a:pPr lvl="1"/>
            <a:r>
              <a:rPr lang="en-US" dirty="0" smtClean="0"/>
              <a:t>Domain adaptation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Engineering and Application</a:t>
            </a:r>
          </a:p>
          <a:p>
            <a:pPr lvl="1"/>
            <a:r>
              <a:rPr lang="en-US" dirty="0" smtClean="0"/>
              <a:t>Computational complexity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Statistics and Science</a:t>
            </a:r>
          </a:p>
          <a:p>
            <a:pPr lvl="1"/>
            <a:r>
              <a:rPr lang="en-US" dirty="0" smtClean="0"/>
              <a:t>Consistency of forests</a:t>
            </a:r>
          </a:p>
          <a:p>
            <a:pPr lvl="1"/>
            <a:r>
              <a:rPr lang="en-US" dirty="0" smtClean="0"/>
              <a:t>VC dimension</a:t>
            </a:r>
            <a:endParaRPr lang="en-IN" dirty="0" smtClean="0"/>
          </a:p>
          <a:p>
            <a:pPr lvl="1"/>
            <a:r>
              <a:rPr lang="en-US" dirty="0" smtClean="0"/>
              <a:t>De-correlated trees</a:t>
            </a:r>
            <a:endParaRPr lang="en-IN" dirty="0" smtClean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Mar 2015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41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Decision Trees and Random Forests / Debdoot Sheet / MLCN2015</a:t>
            </a:r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Home Message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Reading</a:t>
            </a:r>
          </a:p>
          <a:p>
            <a:pPr lvl="1"/>
            <a:r>
              <a:rPr lang="en-IN" dirty="0" smtClean="0"/>
              <a:t>L. </a:t>
            </a:r>
            <a:r>
              <a:rPr lang="en-IN" dirty="0" err="1" smtClean="0"/>
              <a:t>Breiman</a:t>
            </a:r>
            <a:r>
              <a:rPr lang="en-IN" dirty="0" smtClean="0"/>
              <a:t>, J. Friedman, C. J. Stone, and R. A. </a:t>
            </a:r>
            <a:r>
              <a:rPr lang="en-IN" dirty="0" err="1" smtClean="0"/>
              <a:t>Olshen</a:t>
            </a:r>
            <a:r>
              <a:rPr lang="en-IN" dirty="0" smtClean="0"/>
              <a:t>, </a:t>
            </a:r>
            <a:r>
              <a:rPr lang="en-IN" i="1" dirty="0" smtClean="0"/>
              <a:t>Classification and Regression Trees</a:t>
            </a:r>
            <a:r>
              <a:rPr lang="en-IN" dirty="0" smtClean="0"/>
              <a:t>. Chapman and Hall/CRC, 1984.</a:t>
            </a:r>
            <a:endParaRPr lang="en-US" dirty="0" smtClean="0"/>
          </a:p>
          <a:p>
            <a:pPr lvl="1"/>
            <a:r>
              <a:rPr lang="en-IN" dirty="0" smtClean="0"/>
              <a:t>L. </a:t>
            </a:r>
            <a:r>
              <a:rPr lang="en-IN" dirty="0" err="1" smtClean="0"/>
              <a:t>Breiman</a:t>
            </a:r>
            <a:r>
              <a:rPr lang="en-IN" dirty="0" smtClean="0"/>
              <a:t>, “Random forests,” </a:t>
            </a:r>
            <a:r>
              <a:rPr lang="en-IN" i="1" dirty="0" smtClean="0"/>
              <a:t>Machine Learning</a:t>
            </a:r>
            <a:r>
              <a:rPr lang="en-IN" dirty="0" smtClean="0"/>
              <a:t>, vol. 45, no. 1, pp. 5–32, 2001.</a:t>
            </a:r>
          </a:p>
          <a:p>
            <a:pPr lvl="1"/>
            <a:r>
              <a:rPr lang="en-IN" dirty="0" smtClean="0"/>
              <a:t>A. </a:t>
            </a:r>
            <a:r>
              <a:rPr lang="en-IN" dirty="0" err="1" smtClean="0"/>
              <a:t>Criminisi</a:t>
            </a:r>
            <a:r>
              <a:rPr lang="en-IN" dirty="0" smtClean="0"/>
              <a:t> and J. </a:t>
            </a:r>
            <a:r>
              <a:rPr lang="en-IN" dirty="0" err="1" smtClean="0"/>
              <a:t>Shotton</a:t>
            </a:r>
            <a:r>
              <a:rPr lang="en-IN" dirty="0" smtClean="0"/>
              <a:t>, </a:t>
            </a:r>
            <a:r>
              <a:rPr lang="en-IN" i="1" dirty="0" smtClean="0"/>
              <a:t>Decision Forests for Computer Vision and Medical Image Analysis</a:t>
            </a:r>
            <a:r>
              <a:rPr lang="en-IN" dirty="0" smtClean="0"/>
              <a:t>, Springer, 2013.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Toolboxes and Packages</a:t>
            </a:r>
          </a:p>
          <a:p>
            <a:pPr lvl="1"/>
            <a:r>
              <a:rPr lang="en-US" dirty="0" err="1" smtClean="0"/>
              <a:t>randomForest</a:t>
            </a:r>
            <a:r>
              <a:rPr lang="en-US" dirty="0" smtClean="0"/>
              <a:t> in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</a:t>
            </a:r>
          </a:p>
          <a:p>
            <a:pPr lvl="1"/>
            <a:r>
              <a:rPr lang="en-US" dirty="0" err="1" smtClean="0"/>
              <a:t>TreeBagger</a:t>
            </a:r>
            <a:r>
              <a:rPr lang="en-US" dirty="0" smtClean="0"/>
              <a:t> in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Matlab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IN" dirty="0" err="1" smtClean="0"/>
              <a:t>sklearn.ensemble.RandomForestClassifier</a:t>
            </a:r>
            <a:r>
              <a:rPr lang="en-IN" dirty="0" smtClean="0"/>
              <a:t> in </a:t>
            </a:r>
            <a:r>
              <a:rPr lang="en-IN" dirty="0" smtClean="0">
                <a:solidFill>
                  <a:schemeClr val="accent1">
                    <a:lumMod val="75000"/>
                  </a:schemeClr>
                </a:solidFill>
              </a:rPr>
              <a:t>Python-</a:t>
            </a:r>
            <a:r>
              <a:rPr lang="en-IN" dirty="0" err="1" smtClean="0">
                <a:solidFill>
                  <a:schemeClr val="accent1">
                    <a:lumMod val="75000"/>
                  </a:schemeClr>
                </a:solidFill>
              </a:rPr>
              <a:t>Scikit</a:t>
            </a:r>
            <a:r>
              <a:rPr lang="en-IN" dirty="0" smtClean="0">
                <a:solidFill>
                  <a:schemeClr val="accent1">
                    <a:lumMod val="75000"/>
                  </a:schemeClr>
                </a:solidFill>
              </a:rPr>
              <a:t>-learn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 smtClean="0"/>
              <a:t>Conferences</a:t>
            </a:r>
          </a:p>
          <a:p>
            <a:pPr lvl="1"/>
            <a:r>
              <a:rPr lang="en-US" dirty="0" smtClean="0"/>
              <a:t>Int. Conf. Comp. Vis. (ICCV)</a:t>
            </a:r>
          </a:p>
          <a:p>
            <a:pPr lvl="1"/>
            <a:r>
              <a:rPr lang="en-US" dirty="0" smtClean="0"/>
              <a:t>Eur. Conf. Comp. Vis. (ECCV)</a:t>
            </a:r>
            <a:endParaRPr lang="en-IN" dirty="0" smtClean="0"/>
          </a:p>
          <a:p>
            <a:pPr lvl="1"/>
            <a:r>
              <a:rPr lang="en-US" dirty="0" smtClean="0"/>
              <a:t>Asian Conf. Comp. Vis. (ACCV)</a:t>
            </a:r>
          </a:p>
          <a:p>
            <a:pPr lvl="1"/>
            <a:r>
              <a:rPr lang="en-US" dirty="0" smtClean="0"/>
              <a:t>Comp. Vis. </a:t>
            </a:r>
            <a:r>
              <a:rPr lang="en-US" dirty="0" err="1" smtClean="0"/>
              <a:t>Patt</a:t>
            </a:r>
            <a:r>
              <a:rPr lang="en-US" dirty="0" smtClean="0"/>
              <a:t>. </a:t>
            </a:r>
            <a:r>
              <a:rPr lang="en-US" dirty="0" err="1" smtClean="0"/>
              <a:t>Recog</a:t>
            </a:r>
            <a:r>
              <a:rPr lang="en-US" dirty="0" smtClean="0"/>
              <a:t>. (CVPR)</a:t>
            </a:r>
          </a:p>
          <a:p>
            <a:pPr lvl="1"/>
            <a:r>
              <a:rPr lang="en-US" dirty="0" smtClean="0"/>
              <a:t>Med. Image Comp., Comp. Assist. </a:t>
            </a:r>
            <a:r>
              <a:rPr lang="en-US" dirty="0" err="1" smtClean="0"/>
              <a:t>Interv</a:t>
            </a:r>
            <a:r>
              <a:rPr lang="en-US" dirty="0" smtClean="0"/>
              <a:t>. (MICCAI)</a:t>
            </a:r>
            <a:endParaRPr lang="en-IN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Mar 2015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42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Decision Trees and Random Forests / Debdoot Sheet / MLCN2015</a:t>
            </a:r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Historical Perspective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Decision Trees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IN" sz="2000" dirty="0" smtClean="0"/>
              <a:t>L. </a:t>
            </a:r>
            <a:r>
              <a:rPr lang="en-IN" sz="2000" dirty="0" err="1" smtClean="0"/>
              <a:t>Breiman</a:t>
            </a:r>
            <a:r>
              <a:rPr lang="en-IN" sz="2000" dirty="0" smtClean="0"/>
              <a:t>, J. Friedman, C. J. Stone, and R. A. </a:t>
            </a:r>
            <a:r>
              <a:rPr lang="en-IN" sz="2000" dirty="0" err="1" smtClean="0"/>
              <a:t>Olshen</a:t>
            </a:r>
            <a:r>
              <a:rPr lang="en-IN" sz="2000" dirty="0" smtClean="0"/>
              <a:t>, </a:t>
            </a:r>
            <a:r>
              <a:rPr lang="en-IN" sz="2000" i="1" dirty="0" smtClean="0"/>
              <a:t>Classification and Regression Trees</a:t>
            </a:r>
            <a:r>
              <a:rPr lang="en-IN" sz="2000" dirty="0" smtClean="0"/>
              <a:t>. Chapman and Hall/CRC (SIAM), </a:t>
            </a:r>
            <a:r>
              <a:rPr lang="en-IN" sz="2000" b="1" dirty="0" smtClean="0">
                <a:solidFill>
                  <a:srgbClr val="FF0000"/>
                </a:solidFill>
              </a:rPr>
              <a:t>1984</a:t>
            </a:r>
            <a:r>
              <a:rPr lang="en-IN" sz="2000" dirty="0" smtClean="0"/>
              <a:t>.</a:t>
            </a:r>
          </a:p>
          <a:p>
            <a:r>
              <a:rPr lang="en-IN" sz="2000" dirty="0" smtClean="0"/>
              <a:t>J. R. Quinlan, </a:t>
            </a:r>
            <a:r>
              <a:rPr lang="en-IN" sz="2000" i="1" dirty="0" smtClean="0"/>
              <a:t>C4.5: Programs for Machine Learning</a:t>
            </a:r>
            <a:r>
              <a:rPr lang="en-IN" sz="2000" dirty="0" smtClean="0"/>
              <a:t>. </a:t>
            </a:r>
            <a:r>
              <a:rPr lang="en-IN" sz="2000" b="1" dirty="0" smtClean="0">
                <a:solidFill>
                  <a:srgbClr val="FF0000"/>
                </a:solidFill>
              </a:rPr>
              <a:t>1993</a:t>
            </a:r>
            <a:r>
              <a:rPr lang="en-IN" sz="2000" dirty="0" smtClean="0"/>
              <a:t>.</a:t>
            </a:r>
            <a:endParaRPr lang="en-US" sz="2000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Random Forests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xfrm>
            <a:off x="4645025" y="2564903"/>
            <a:ext cx="4041775" cy="3816425"/>
          </a:xfrm>
        </p:spPr>
        <p:txBody>
          <a:bodyPr>
            <a:normAutofit fontScale="85000" lnSpcReduction="10000"/>
          </a:bodyPr>
          <a:lstStyle/>
          <a:p>
            <a:r>
              <a:rPr lang="en-IN" dirty="0" smtClean="0"/>
              <a:t>Y. </a:t>
            </a:r>
            <a:r>
              <a:rPr lang="en-IN" dirty="0" err="1" smtClean="0"/>
              <a:t>Amit</a:t>
            </a:r>
            <a:r>
              <a:rPr lang="en-IN" dirty="0" smtClean="0"/>
              <a:t> and D. </a:t>
            </a:r>
            <a:r>
              <a:rPr lang="en-IN" dirty="0" err="1" smtClean="0"/>
              <a:t>Geman</a:t>
            </a:r>
            <a:r>
              <a:rPr lang="en-IN" dirty="0" smtClean="0"/>
              <a:t>., “Shape quantization and recognition with randomized trees,” </a:t>
            </a:r>
            <a:r>
              <a:rPr lang="en-IN" i="1" dirty="0" smtClean="0"/>
              <a:t>Neural Computation, </a:t>
            </a:r>
            <a:r>
              <a:rPr lang="en-IN" dirty="0" smtClean="0"/>
              <a:t>vol. 9, pp. 1545–1588, </a:t>
            </a:r>
            <a:r>
              <a:rPr lang="en-IN" b="1" dirty="0" smtClean="0">
                <a:solidFill>
                  <a:srgbClr val="FF0000"/>
                </a:solidFill>
              </a:rPr>
              <a:t>1997</a:t>
            </a:r>
            <a:r>
              <a:rPr lang="en-IN" dirty="0" smtClean="0"/>
              <a:t>.</a:t>
            </a:r>
          </a:p>
          <a:p>
            <a:r>
              <a:rPr lang="en-IN" dirty="0" smtClean="0"/>
              <a:t>T. K. Ho, “The random subspace method for constructing decision forests,” </a:t>
            </a:r>
            <a:r>
              <a:rPr lang="en-IN" i="1" dirty="0" smtClean="0"/>
              <a:t>IEEE T-PAMI, </a:t>
            </a:r>
            <a:r>
              <a:rPr lang="en-IN" dirty="0" smtClean="0"/>
              <a:t>vol. 20, no. 8, pp. 832–844, </a:t>
            </a:r>
            <a:r>
              <a:rPr lang="en-IN" b="1" dirty="0" smtClean="0">
                <a:solidFill>
                  <a:srgbClr val="FF0000"/>
                </a:solidFill>
              </a:rPr>
              <a:t>1998</a:t>
            </a:r>
            <a:r>
              <a:rPr lang="en-IN" dirty="0" smtClean="0"/>
              <a:t>.</a:t>
            </a:r>
          </a:p>
          <a:p>
            <a:r>
              <a:rPr lang="en-IN" dirty="0" smtClean="0"/>
              <a:t>L. </a:t>
            </a:r>
            <a:r>
              <a:rPr lang="en-IN" dirty="0" err="1" smtClean="0"/>
              <a:t>Breiman</a:t>
            </a:r>
            <a:r>
              <a:rPr lang="en-IN" dirty="0" smtClean="0"/>
              <a:t>, “Random forests,” </a:t>
            </a:r>
            <a:r>
              <a:rPr lang="en-IN" i="1" dirty="0" smtClean="0"/>
              <a:t>Machine Learning, </a:t>
            </a:r>
            <a:r>
              <a:rPr lang="en-IN" dirty="0" smtClean="0"/>
              <a:t>vol. 45, no. 1, pp. 5–32, </a:t>
            </a:r>
            <a:r>
              <a:rPr lang="en-IN" b="1" dirty="0" smtClean="0">
                <a:solidFill>
                  <a:srgbClr val="FF0000"/>
                </a:solidFill>
              </a:rPr>
              <a:t>2001</a:t>
            </a:r>
            <a:r>
              <a:rPr lang="en-IN" dirty="0" smtClean="0"/>
              <a:t>.</a:t>
            </a:r>
            <a:endParaRPr lang="en-IN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Mar 2015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5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Decision Trees and Random Forests / Debdoot Sheet / MLCN2015</a:t>
            </a:r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" grpId="0" build="p"/>
      <p:bldP spid="7" grpId="0" build="p"/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Mar 2015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Decision Trees and Random Forests / Debdoot Sheet / MLCN2015</a:t>
            </a:r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IN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136525"/>
            <a:ext cx="7097015" cy="3740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Mar 2015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Decision Trees and Random Forests / Debdoot Sheet / MLCN2015</a:t>
            </a:r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1063850" y="5949280"/>
            <a:ext cx="3445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i="1" dirty="0" smtClean="0">
                <a:latin typeface="+mj-lt"/>
              </a:rPr>
              <a:t>Formica </a:t>
            </a:r>
            <a:r>
              <a:rPr lang="en-IN" sz="2000" i="1" dirty="0" err="1" smtClean="0">
                <a:latin typeface="+mj-lt"/>
              </a:rPr>
              <a:t>rufa</a:t>
            </a:r>
            <a:r>
              <a:rPr lang="en-IN" sz="2000" i="1" dirty="0" smtClean="0">
                <a:latin typeface="+mj-lt"/>
              </a:rPr>
              <a:t> </a:t>
            </a:r>
            <a:r>
              <a:rPr lang="en-IN" sz="2000" dirty="0" smtClean="0">
                <a:latin typeface="+mj-lt"/>
              </a:rPr>
              <a:t>(Red wood ant)</a:t>
            </a:r>
            <a:endParaRPr lang="en-IN" sz="20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vs. Regression</a:t>
            </a:r>
            <a:endParaRPr lang="en-IN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6856" y="2005866"/>
            <a:ext cx="8280000" cy="1794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4221088"/>
            <a:ext cx="8280000" cy="1787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Mar 2015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8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Decision Trees and Random Forests / Debdoot Sheet / MLCN2015</a:t>
            </a:r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r="56577"/>
          <a:stretch>
            <a:fillRect/>
          </a:stretch>
        </p:blipFill>
        <p:spPr bwMode="auto">
          <a:xfrm>
            <a:off x="784164" y="2132856"/>
            <a:ext cx="3355788" cy="406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</a:t>
            </a:r>
            <a:endParaRPr lang="en-IN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4164" y="2136775"/>
            <a:ext cx="7728072" cy="406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Mar 2015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Decision Trees and Random Forests / Debdoot Sheet / MLCN2015</a:t>
            </a:r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E_IITKGP_Presentation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MST Style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EE_IITKGP_PresentationMaster</Template>
  <TotalTime>1664</TotalTime>
  <Words>1596</Words>
  <Application>Microsoft Office PowerPoint</Application>
  <PresentationFormat>On-screen Show (4:3)</PresentationFormat>
  <Paragraphs>242</Paragraphs>
  <Slides>42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4" baseType="lpstr">
      <vt:lpstr>EE_IITKGP_PresentationMaster</vt:lpstr>
      <vt:lpstr>Equation</vt:lpstr>
      <vt:lpstr>Slide 1</vt:lpstr>
      <vt:lpstr>NOT ABOUT WALKING IN A FOREST</vt:lpstr>
      <vt:lpstr>IS ALL ABOUT</vt:lpstr>
      <vt:lpstr>Overview</vt:lpstr>
      <vt:lpstr>Historical Perspective</vt:lpstr>
      <vt:lpstr>Decision Tree</vt:lpstr>
      <vt:lpstr>Problem Statement</vt:lpstr>
      <vt:lpstr>Classification vs. Regression</vt:lpstr>
      <vt:lpstr>Decision Tree</vt:lpstr>
      <vt:lpstr>Forming a Decision Tree</vt:lpstr>
      <vt:lpstr>Step 1: Split Function at Node</vt:lpstr>
      <vt:lpstr>Step 2: Assessing Purity of Split</vt:lpstr>
      <vt:lpstr>Cost function for Split Purity</vt:lpstr>
      <vt:lpstr>Step 3: Selecting Optimum Split</vt:lpstr>
      <vt:lpstr>Step 4: Stopping Criteria</vt:lpstr>
      <vt:lpstr>Step 5: Leaf Prediction Model</vt:lpstr>
      <vt:lpstr>Deploying a Decision Tree</vt:lpstr>
      <vt:lpstr>Random Forest</vt:lpstr>
      <vt:lpstr>Growing Multiple Trees in a Forest</vt:lpstr>
      <vt:lpstr>Ensemble Prediction Model</vt:lpstr>
      <vt:lpstr>What do we gain by using a Forest?</vt:lpstr>
      <vt:lpstr>Noise Resilience and Topology Independence</vt:lpstr>
      <vt:lpstr>Effect of Tree Depth</vt:lpstr>
      <vt:lpstr>Effect of Split Function</vt:lpstr>
      <vt:lpstr>Classification Margin</vt:lpstr>
      <vt:lpstr>Random Forest vs. AdaBoost</vt:lpstr>
      <vt:lpstr>Random Forest vs. SVM</vt:lpstr>
      <vt:lpstr>Regression Forest</vt:lpstr>
      <vt:lpstr>Manifold Forest</vt:lpstr>
      <vt:lpstr>Application Scenarios</vt:lpstr>
      <vt:lpstr>Gaming – Kinect for Xbox 360</vt:lpstr>
      <vt:lpstr>Vision – Scene Classification</vt:lpstr>
      <vt:lpstr>Medical – Digital Anatomy</vt:lpstr>
      <vt:lpstr>Medical – Computational Histology</vt:lpstr>
      <vt:lpstr>Engineering Design Perspective</vt:lpstr>
      <vt:lpstr>Understanding Computations</vt:lpstr>
      <vt:lpstr>Computational Complexity</vt:lpstr>
      <vt:lpstr>Features and their Role</vt:lpstr>
      <vt:lpstr>Variable Importance</vt:lpstr>
      <vt:lpstr>What’s hot in research?</vt:lpstr>
      <vt:lpstr>Research Challenges in 2015</vt:lpstr>
      <vt:lpstr>Take Home Message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Debdoot Sheet</dc:creator>
  <cp:lastModifiedBy>Debdoot Sheet</cp:lastModifiedBy>
  <cp:revision>58</cp:revision>
  <dcterms:created xsi:type="dcterms:W3CDTF">2015-02-21T12:30:04Z</dcterms:created>
  <dcterms:modified xsi:type="dcterms:W3CDTF">2015-05-04T16:06:07Z</dcterms:modified>
</cp:coreProperties>
</file>